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1101" r:id="rId2"/>
    <p:sldId id="971" r:id="rId3"/>
    <p:sldId id="1026" r:id="rId4"/>
    <p:sldId id="1102" r:id="rId5"/>
    <p:sldId id="1029" r:id="rId6"/>
    <p:sldId id="1094" r:id="rId7"/>
    <p:sldId id="1100" r:id="rId8"/>
    <p:sldId id="969" r:id="rId9"/>
  </p:sldIdLst>
  <p:sldSz cx="9144000" cy="6858000" type="screen4x3"/>
  <p:notesSz cx="6935788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E0A500"/>
    <a:srgbClr val="E6AD3C"/>
    <a:srgbClr val="B2B2B2"/>
    <a:srgbClr val="B4B4B4"/>
    <a:srgbClr val="BEBEBE"/>
    <a:srgbClr val="A42700"/>
    <a:srgbClr val="CB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707" autoAdjust="0"/>
  </p:normalViewPr>
  <p:slideViewPr>
    <p:cSldViewPr>
      <p:cViewPr>
        <p:scale>
          <a:sx n="75" d="100"/>
          <a:sy n="75" d="100"/>
        </p:scale>
        <p:origin x="-930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56" y="726"/>
      </p:cViewPr>
      <p:guideLst>
        <p:guide orient="horz" pos="2904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5E39639-50F2-4D32-B8B8-AADC86BA55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8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0563"/>
            <a:ext cx="4611687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665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54EE7F6-0F7A-425A-A10C-F9664653F45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76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A0BBB-5531-4E3D-B28A-4CB14C4CF5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90140-6A34-4E6F-8CBA-D8C8B55C74A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EA9791-EC1D-4A24-9E74-6F2BC54C366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EA9791-EC1D-4A24-9E74-6F2BC54C366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8FFD1-2EE3-4D0D-AFE4-DD1D4DFF454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A77668-ADF0-4298-80D4-11C9AA08D64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8122B-E36D-4D2E-818C-C22B0303405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 flipH="1">
            <a:off x="1346200" y="1508125"/>
            <a:ext cx="7245350" cy="4572000"/>
          </a:xfrm>
          <a:custGeom>
            <a:avLst/>
            <a:gdLst/>
            <a:ahLst/>
            <a:cxnLst>
              <a:cxn ang="0">
                <a:pos x="4898" y="0"/>
              </a:cxn>
              <a:cxn ang="0">
                <a:pos x="0" y="0"/>
              </a:cxn>
              <a:cxn ang="0">
                <a:pos x="0" y="624"/>
              </a:cxn>
            </a:cxnLst>
            <a:rect l="0" t="0" r="r" b="b"/>
            <a:pathLst>
              <a:path w="4898" h="624">
                <a:moveTo>
                  <a:pt x="4898" y="0"/>
                </a:moveTo>
                <a:lnTo>
                  <a:pt x="0" y="0"/>
                </a:lnTo>
                <a:lnTo>
                  <a:pt x="0" y="624"/>
                </a:lnTo>
              </a:path>
            </a:pathLst>
          </a:custGeom>
          <a:noFill/>
          <a:ln w="1270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8613" y="2185988"/>
            <a:ext cx="69627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19050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5626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113" y="971550"/>
            <a:ext cx="3630612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125" y="971550"/>
            <a:ext cx="3630613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4113" y="971550"/>
            <a:ext cx="74136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2211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622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2216" name="Line 8"/>
          <p:cNvSpPr>
            <a:spLocks noChangeShapeType="1"/>
          </p:cNvSpPr>
          <p:nvPr userDrawn="1"/>
        </p:nvSpPr>
        <p:spPr bwMode="auto">
          <a:xfrm>
            <a:off x="1066800" y="609600"/>
            <a:ext cx="76962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62217" name="Line 9"/>
          <p:cNvSpPr>
            <a:spLocks noChangeShapeType="1"/>
          </p:cNvSpPr>
          <p:nvPr userDrawn="1"/>
        </p:nvSpPr>
        <p:spPr bwMode="auto">
          <a:xfrm>
            <a:off x="8763000" y="609600"/>
            <a:ext cx="0" cy="55626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10" grpId="0" autoUpdateAnimBg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22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622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2212" grpId="0" autoUpdateAnimBg="0"/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476250" indent="-17938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>
          <a:solidFill>
            <a:schemeClr val="tx1"/>
          </a:solidFill>
          <a:latin typeface="+mn-lt"/>
        </a:defRPr>
      </a:lvl2pPr>
      <a:lvl3pPr marL="750888" indent="-1603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3pPr>
      <a:lvl4pPr marL="1035050" indent="-1698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 sz="1600">
          <a:solidFill>
            <a:schemeClr val="tx1"/>
          </a:solidFill>
          <a:latin typeface="+mn-lt"/>
        </a:defRPr>
      </a:lvl4pPr>
      <a:lvl5pPr marL="13192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5pPr>
      <a:lvl6pPr marL="17764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6pPr>
      <a:lvl7pPr marL="22336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7pPr>
      <a:lvl8pPr marL="26908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8pPr>
      <a:lvl9pPr marL="31480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sing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2213" y="1700213"/>
            <a:ext cx="7373937" cy="1997075"/>
          </a:xfrm>
        </p:spPr>
        <p:txBody>
          <a:bodyPr/>
          <a:lstStyle/>
          <a:p>
            <a:pPr algn="ctr">
              <a:spcAft>
                <a:spcPct val="50000"/>
              </a:spcAft>
            </a:pPr>
            <a:r>
              <a:rPr lang="en-US" b="0" dirty="0" smtClean="0">
                <a:solidFill>
                  <a:schemeClr val="bg2"/>
                </a:solidFill>
              </a:rPr>
              <a:t>Technology Entrepreneurship:</a:t>
            </a:r>
            <a:br>
              <a:rPr lang="en-US" b="0" dirty="0" smtClean="0">
                <a:solidFill>
                  <a:schemeClr val="bg2"/>
                </a:solidFill>
              </a:rPr>
            </a:br>
            <a:r>
              <a:rPr lang="en-US" b="0" dirty="0" smtClean="0">
                <a:solidFill>
                  <a:schemeClr val="bg2"/>
                </a:solidFill>
              </a:rPr>
              <a:t>Curiosity, Opportunity, Risk, and Money</a:t>
            </a:r>
            <a:r>
              <a:rPr lang="en-US" b="0" dirty="0">
                <a:solidFill>
                  <a:schemeClr val="bg2"/>
                </a:solidFill>
              </a:rPr>
              <a:t/>
            </a:r>
            <a:br>
              <a:rPr lang="en-US" b="0" dirty="0">
                <a:solidFill>
                  <a:schemeClr val="bg2"/>
                </a:solidFill>
              </a:rPr>
            </a:br>
            <a:r>
              <a:rPr lang="en-US" b="0" dirty="0">
                <a:solidFill>
                  <a:schemeClr val="bg2"/>
                </a:solidFill>
              </a:rPr>
              <a:t/>
            </a:r>
            <a:br>
              <a:rPr lang="en-US" b="0" dirty="0">
                <a:solidFill>
                  <a:schemeClr val="bg2"/>
                </a:solidFill>
              </a:rPr>
            </a:br>
            <a:r>
              <a:rPr lang="en-US" b="0" dirty="0" smtClean="0">
                <a:solidFill>
                  <a:schemeClr val="bg2"/>
                </a:solidFill>
              </a:rPr>
              <a:t>L1.c- </a:t>
            </a:r>
            <a:r>
              <a:rPr lang="en-US" sz="2400" b="0" dirty="0" smtClean="0">
                <a:solidFill>
                  <a:srgbClr val="FF0000"/>
                </a:solidFill>
              </a:rPr>
              <a:t>Course Introduction &amp; Ground Rules 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384300" y="4312314"/>
            <a:ext cx="702786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0" dirty="0" smtClean="0"/>
              <a:t>August &amp; September, 2013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>
                <a:solidFill>
                  <a:schemeClr val="tx1"/>
                </a:solidFill>
              </a:rPr>
              <a:t/>
            </a:r>
            <a:br>
              <a:rPr lang="en-US" sz="2400" b="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T. Russell </a:t>
            </a:r>
            <a:r>
              <a:rPr lang="en-US" sz="2400" b="0" dirty="0" smtClean="0">
                <a:solidFill>
                  <a:schemeClr val="tx1"/>
                </a:solidFill>
              </a:rPr>
              <a:t>Hsing</a:t>
            </a:r>
          </a:p>
          <a:p>
            <a:pPr algn="ctr" eaLnBrk="0" hangingPunct="0"/>
            <a:r>
              <a:rPr lang="en-US" sz="2400" b="0" dirty="0" smtClean="0">
                <a:solidFill>
                  <a:schemeClr val="tx1"/>
                </a:solidFill>
              </a:rPr>
              <a:t>National </a:t>
            </a:r>
            <a:r>
              <a:rPr lang="en-US" sz="2400" b="0" dirty="0" err="1" smtClean="0">
                <a:solidFill>
                  <a:schemeClr val="tx1"/>
                </a:solidFill>
              </a:rPr>
              <a:t>Chiao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Tung University, Taiwan</a:t>
            </a:r>
            <a:r>
              <a:rPr lang="en-US" sz="2400" b="0" dirty="0">
                <a:solidFill>
                  <a:schemeClr val="tx1"/>
                </a:solidFill>
              </a:rPr>
              <a:t/>
            </a:r>
            <a:br>
              <a:rPr lang="en-US" sz="2400" b="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Email: </a:t>
            </a:r>
            <a:r>
              <a:rPr lang="en-US" sz="2400" b="0" dirty="0">
                <a:solidFill>
                  <a:schemeClr val="tx1"/>
                </a:solidFill>
                <a:hlinkClick r:id="rId3"/>
              </a:rPr>
              <a:t>thsing@ieee.org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6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9905" y="228600"/>
            <a:ext cx="7993095" cy="755650"/>
          </a:xfrm>
        </p:spPr>
        <p:txBody>
          <a:bodyPr/>
          <a:lstStyle/>
          <a:p>
            <a:pPr algn="ctr"/>
            <a:r>
              <a:rPr lang="en-US" altLang="zh-TW" sz="2200" b="0" dirty="0" smtClean="0">
                <a:ea typeface="新細明體" pitchFamily="18" charset="-120"/>
              </a:rPr>
              <a:t>Expectations and Class Schedule (Tuesday,8:00am-10:00pm)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702245"/>
            <a:ext cx="7413625" cy="6155755"/>
          </a:xfrm>
        </p:spPr>
        <p:txBody>
          <a:bodyPr/>
          <a:lstStyle/>
          <a:p>
            <a:pPr marL="609600" indent="-609600"/>
            <a:r>
              <a:rPr lang="en-US" altLang="zh-TW" sz="2000" b="0" dirty="0" smtClean="0">
                <a:solidFill>
                  <a:srgbClr val="FF0000"/>
                </a:solidFill>
                <a:ea typeface="新細明體" pitchFamily="18" charset="-120"/>
              </a:rPr>
              <a:t>(Optional) Morning coffee time: at the No.2 Student Dinning Hall every Tuesday (except August 1) morning from </a:t>
            </a:r>
          </a:p>
          <a:p>
            <a:pPr marL="0" indent="0">
              <a:buNone/>
            </a:pPr>
            <a:r>
              <a:rPr lang="en-US" altLang="zh-TW" sz="2000" b="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sz="2000" b="0" dirty="0" smtClean="0">
                <a:solidFill>
                  <a:srgbClr val="FF0000"/>
                </a:solidFill>
                <a:ea typeface="新細明體" pitchFamily="18" charset="-120"/>
              </a:rPr>
              <a:t>        8:00 am – 9:00 am </a:t>
            </a:r>
          </a:p>
          <a:p>
            <a:pPr marL="0" indent="3175"/>
            <a:r>
              <a:rPr lang="en-US" altLang="zh-TW" sz="2000" b="0" dirty="0" smtClean="0">
                <a:ea typeface="新細明體" pitchFamily="18" charset="-120"/>
              </a:rPr>
              <a:t>       </a:t>
            </a:r>
            <a:r>
              <a:rPr lang="en-US" altLang="zh-TW" sz="2000" b="0" dirty="0" smtClean="0">
                <a:solidFill>
                  <a:srgbClr val="FF0000"/>
                </a:solidFill>
                <a:ea typeface="新細明體" pitchFamily="18" charset="-120"/>
              </a:rPr>
              <a:t>Regular Class (10:00 am – 12:00noon) </a:t>
            </a:r>
          </a:p>
          <a:p>
            <a:pPr marL="0" indent="0">
              <a:buNone/>
            </a:pPr>
            <a:r>
              <a:rPr lang="en-US" altLang="zh-TW" b="0" dirty="0" smtClean="0">
                <a:ea typeface="新細明體" pitchFamily="18" charset="-120"/>
              </a:rPr>
              <a:t>       - </a:t>
            </a:r>
            <a:r>
              <a:rPr lang="en-US" altLang="zh-TW" sz="1800" b="0" dirty="0" smtClean="0">
                <a:ea typeface="新細明體" pitchFamily="18" charset="-120"/>
              </a:rPr>
              <a:t>Objectives, scope, and schedule of the course</a:t>
            </a:r>
          </a:p>
          <a:p>
            <a:pPr marL="0" indent="0">
              <a:buNone/>
            </a:pPr>
            <a:r>
              <a:rPr lang="en-US" altLang="zh-TW" sz="1800" b="0" dirty="0" smtClean="0">
                <a:ea typeface="新細明體" pitchFamily="18" charset="-120"/>
              </a:rPr>
              <a:t>          -  Course Schedule</a:t>
            </a:r>
            <a:endParaRPr lang="en-US" altLang="zh-TW" sz="1800" b="0" dirty="0">
              <a:ea typeface="新細明體" pitchFamily="18" charset="-120"/>
            </a:endParaRPr>
          </a:p>
          <a:p>
            <a:pPr marL="0" indent="0">
              <a:buNone/>
            </a:pPr>
            <a:r>
              <a:rPr lang="en-US" altLang="zh-TW" sz="1800" b="0" dirty="0" smtClean="0">
                <a:ea typeface="新細明體" pitchFamily="18" charset="-120"/>
              </a:rPr>
              <a:t>          -  My expectation </a:t>
            </a:r>
            <a:endParaRPr lang="en-US" altLang="zh-TW" sz="1800" b="0" dirty="0">
              <a:ea typeface="新細明體" pitchFamily="18" charset="-120"/>
            </a:endParaRPr>
          </a:p>
          <a:p>
            <a:pPr marL="0" indent="0">
              <a:buNone/>
            </a:pPr>
            <a:r>
              <a:rPr lang="en-US" altLang="zh-TW" sz="1800" b="0" dirty="0" smtClean="0">
                <a:ea typeface="新細明體" pitchFamily="18" charset="-120"/>
              </a:rPr>
              <a:t>          -  What are the uniqueness &amp; challenges in this “seminars course”</a:t>
            </a:r>
          </a:p>
          <a:p>
            <a:pPr marL="296862" lvl="1" indent="0">
              <a:buNone/>
            </a:pPr>
            <a:r>
              <a:rPr lang="en-US" altLang="zh-TW" dirty="0">
                <a:ea typeface="新細明體" pitchFamily="18" charset="-120"/>
              </a:rPr>
              <a:t>  </a:t>
            </a:r>
            <a:r>
              <a:rPr lang="en-US" altLang="zh-TW" dirty="0" smtClean="0">
                <a:ea typeface="新細明體" pitchFamily="18" charset="-120"/>
              </a:rPr>
              <a:t>    </a:t>
            </a:r>
            <a:r>
              <a:rPr lang="en-US" altLang="zh-TW" dirty="0" smtClean="0">
                <a:solidFill>
                  <a:schemeClr val="accent1"/>
                </a:solidFill>
                <a:ea typeface="新細明體" pitchFamily="18" charset="-120"/>
              </a:rPr>
              <a:t>-  </a:t>
            </a:r>
            <a:r>
              <a:rPr lang="en-US" altLang="zh-TW" b="0" dirty="0" smtClean="0">
                <a:solidFill>
                  <a:schemeClr val="accent1"/>
                </a:solidFill>
                <a:ea typeface="新細明體" pitchFamily="18" charset="-120"/>
              </a:rPr>
              <a:t>How to prepare a promising business plan if you choose the </a:t>
            </a:r>
          </a:p>
          <a:p>
            <a:pPr marL="296862" lvl="1" indent="0">
              <a:buNone/>
            </a:pPr>
            <a:r>
              <a:rPr lang="en-US" altLang="zh-TW" b="0" dirty="0" smtClean="0">
                <a:solidFill>
                  <a:schemeClr val="accent1"/>
                </a:solidFill>
                <a:ea typeface="新細明體" pitchFamily="18" charset="-120"/>
              </a:rPr>
              <a:t>          “business track”</a:t>
            </a:r>
          </a:p>
          <a:p>
            <a:pPr marL="0" indent="0">
              <a:buNone/>
            </a:pPr>
            <a:r>
              <a:rPr lang="en-US" altLang="zh-TW" sz="1800" b="0" dirty="0" smtClean="0">
                <a:ea typeface="新細明體" pitchFamily="18" charset="-120"/>
              </a:rPr>
              <a:t>           -  How to prepare a ready-to-submit technical paper if you choose</a:t>
            </a:r>
          </a:p>
          <a:p>
            <a:pPr marL="0" indent="0">
              <a:buNone/>
            </a:pPr>
            <a:r>
              <a:rPr lang="en-US" altLang="zh-TW" sz="1800" b="0" dirty="0">
                <a:ea typeface="新細明體" pitchFamily="18" charset="-120"/>
              </a:rPr>
              <a:t> </a:t>
            </a:r>
            <a:r>
              <a:rPr lang="en-US" altLang="zh-TW" sz="1800" b="0" dirty="0" smtClean="0">
                <a:ea typeface="新細明體" pitchFamily="18" charset="-120"/>
              </a:rPr>
              <a:t>              the “technical track”</a:t>
            </a:r>
            <a:endParaRPr lang="en-US" altLang="zh-TW" sz="1800" b="0" dirty="0">
              <a:ea typeface="新細明體" pitchFamily="18" charset="-120"/>
            </a:endParaRPr>
          </a:p>
          <a:p>
            <a:pPr marL="568325" lvl="2" indent="0">
              <a:buNone/>
            </a:pPr>
            <a:r>
              <a:rPr lang="en-US" altLang="zh-TW" sz="1800" dirty="0">
                <a:solidFill>
                  <a:schemeClr val="accent1"/>
                </a:solidFill>
                <a:ea typeface="新細明體" pitchFamily="18" charset="-120"/>
              </a:rPr>
              <a:t> </a:t>
            </a:r>
            <a:r>
              <a:rPr lang="en-US" altLang="zh-TW" sz="1800" dirty="0" smtClean="0">
                <a:solidFill>
                  <a:schemeClr val="accent1"/>
                </a:solidFill>
                <a:ea typeface="新細明體" pitchFamily="18" charset="-120"/>
              </a:rPr>
              <a:t>  - Blend Engineering (50%) with Business (50%) together</a:t>
            </a:r>
            <a:endParaRPr lang="en-US" altLang="zh-TW" sz="1800" b="0" dirty="0" smtClean="0">
              <a:solidFill>
                <a:schemeClr val="accent1"/>
              </a:solidFill>
              <a:ea typeface="新細明體" pitchFamily="18" charset="-120"/>
            </a:endParaRPr>
          </a:p>
          <a:p>
            <a:pPr marL="609600" indent="-609600"/>
            <a:endParaRPr lang="en-US" altLang="zh-TW" b="0" dirty="0">
              <a:ea typeface="新細明體" pitchFamily="18" charset="-120"/>
            </a:endParaRPr>
          </a:p>
          <a:p>
            <a:pPr marL="609600" indent="-609600"/>
            <a:r>
              <a:rPr lang="en-US" altLang="zh-TW" sz="2000" b="0" dirty="0" smtClean="0">
                <a:solidFill>
                  <a:srgbClr val="FF0000"/>
                </a:solidFill>
                <a:ea typeface="新細明體" pitchFamily="18" charset="-120"/>
              </a:rPr>
              <a:t>Weekly Midnight seminar or Movie - 8:00pm – 10:00pm</a:t>
            </a:r>
          </a:p>
          <a:p>
            <a:pPr marL="0" indent="0">
              <a:buNone/>
            </a:pPr>
            <a:r>
              <a:rPr lang="en-US" altLang="zh-TW" sz="2100" b="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sz="2100" b="0" dirty="0" smtClean="0">
                <a:solidFill>
                  <a:srgbClr val="FF0000"/>
                </a:solidFill>
                <a:ea typeface="新細明體" pitchFamily="18" charset="-120"/>
              </a:rPr>
              <a:t>        </a:t>
            </a:r>
            <a:r>
              <a:rPr lang="en-US" altLang="zh-TW" sz="2100" b="0" dirty="0" smtClean="0">
                <a:ea typeface="新細明體" pitchFamily="18" charset="-120"/>
              </a:rPr>
              <a:t>e.g. Movie tonight (8/01): “Roma Holiday”  at Room 345</a:t>
            </a:r>
          </a:p>
          <a:p>
            <a:pPr marL="0" indent="0">
              <a:buNone/>
            </a:pPr>
            <a:r>
              <a:rPr lang="en-US" altLang="zh-TW" sz="2100" b="0" dirty="0">
                <a:ea typeface="新細明體" pitchFamily="18" charset="-120"/>
              </a:rPr>
              <a:t> </a:t>
            </a:r>
            <a:r>
              <a:rPr lang="en-US" altLang="zh-TW" sz="2100" b="0" dirty="0" smtClean="0">
                <a:ea typeface="新細明體" pitchFamily="18" charset="-120"/>
              </a:rPr>
              <a:t>               by Audrey </a:t>
            </a:r>
            <a:r>
              <a:rPr lang="en-US" altLang="zh-TW" sz="2100" b="0" dirty="0" err="1" smtClean="0">
                <a:ea typeface="新細明體" pitchFamily="18" charset="-120"/>
              </a:rPr>
              <a:t>Hepbum</a:t>
            </a:r>
            <a:r>
              <a:rPr lang="en-US" altLang="zh-TW" sz="2100" b="0" dirty="0" smtClean="0">
                <a:ea typeface="新細明體" pitchFamily="18" charset="-120"/>
              </a:rPr>
              <a:t> and Gregory Peck  (1953)</a:t>
            </a:r>
          </a:p>
          <a:p>
            <a:pPr marL="0" indent="0">
              <a:buNone/>
            </a:pPr>
            <a:endParaRPr lang="en-US" altLang="zh-TW" sz="2100" b="0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Course Objectives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3955" y="932675"/>
            <a:ext cx="7413625" cy="572234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To discuss and understand (Both of Technology and Commercialization)</a:t>
            </a:r>
          </a:p>
          <a:p>
            <a:endParaRPr lang="en-US" dirty="0" smtClean="0"/>
          </a:p>
          <a:p>
            <a:pPr lvl="1"/>
            <a:r>
              <a:rPr lang="en-US" sz="2000" dirty="0" smtClean="0"/>
              <a:t> Vehicular telematics services and networking requirements</a:t>
            </a:r>
          </a:p>
          <a:p>
            <a:pPr lvl="1"/>
            <a:r>
              <a:rPr lang="en-US" sz="2000" dirty="0" smtClean="0"/>
              <a:t> Health IT: e-Healthcare Applications</a:t>
            </a:r>
            <a:endParaRPr lang="en-US" sz="2000" dirty="0"/>
          </a:p>
          <a:p>
            <a:pPr lvl="1"/>
            <a:r>
              <a:rPr lang="en-US" sz="2000" dirty="0" smtClean="0"/>
              <a:t> Ad hoc Networks </a:t>
            </a:r>
          </a:p>
          <a:p>
            <a:pPr lvl="1"/>
            <a:r>
              <a:rPr lang="en-US" sz="2000" dirty="0" smtClean="0"/>
              <a:t>Cloud Computing Platform, Big Data</a:t>
            </a:r>
          </a:p>
          <a:p>
            <a:pPr lvl="1"/>
            <a:r>
              <a:rPr lang="en-US" sz="2000" dirty="0" smtClean="0"/>
              <a:t>Ongoing and recent R&amp;D activities (e.g. EU, Japan and US)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My wish: Prepare a ready-to-submit conference paper</a:t>
            </a:r>
          </a:p>
          <a:p>
            <a:pPr marL="296862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Evaluation of Tech-based IPRs and how to monetize it </a:t>
            </a:r>
          </a:p>
          <a:p>
            <a:pPr lvl="1"/>
            <a:r>
              <a:rPr lang="en-US" sz="2000" dirty="0" smtClean="0"/>
              <a:t>Negotiation, Game Theory, and Business Model</a:t>
            </a:r>
          </a:p>
          <a:p>
            <a:pPr lvl="1"/>
            <a:r>
              <a:rPr lang="en-US" sz="2000" dirty="0" smtClean="0"/>
              <a:t>Commercialization</a:t>
            </a:r>
          </a:p>
          <a:p>
            <a:pPr lvl="1"/>
            <a:r>
              <a:rPr lang="en-US" sz="2000" dirty="0" smtClean="0"/>
              <a:t>Class Discussions: One Case Study and one or two Movies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My wish: Prepare a promising business plan for your own start-up  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300" b="0" dirty="0" smtClean="0"/>
              <a:t>Class Flow and Logistics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3955" y="702245"/>
            <a:ext cx="7413625" cy="5952775"/>
          </a:xfrm>
        </p:spPr>
        <p:txBody>
          <a:bodyPr/>
          <a:lstStyle/>
          <a:p>
            <a:r>
              <a:rPr lang="en-US" sz="2200" b="0" dirty="0" smtClean="0"/>
              <a:t>Class Lectures and Student Presentations</a:t>
            </a:r>
          </a:p>
          <a:p>
            <a:pPr lvl="1"/>
            <a:r>
              <a:rPr lang="en-US" sz="2000" dirty="0" smtClean="0"/>
              <a:t>I will lecture the major theme for each class first</a:t>
            </a:r>
          </a:p>
          <a:p>
            <a:pPr lvl="1"/>
            <a:r>
              <a:rPr lang="en-US" sz="2000" dirty="0" smtClean="0"/>
              <a:t>One of the students will present his (her) comments on a paper, which will be assigned to him (or her) a week ago</a:t>
            </a:r>
            <a:endParaRPr lang="en-US" dirty="0" smtClean="0"/>
          </a:p>
          <a:p>
            <a:r>
              <a:rPr lang="en-US" sz="2200" b="0" dirty="0" smtClean="0"/>
              <a:t>Meet the Guest Speakers </a:t>
            </a:r>
          </a:p>
          <a:p>
            <a:pPr lvl="1"/>
            <a:r>
              <a:rPr lang="en-US" sz="2000" dirty="0" smtClean="0"/>
              <a:t>One of the Local industrial Founders/CEOs/Executives in </a:t>
            </a:r>
            <a:r>
              <a:rPr lang="en-US" sz="2000" dirty="0" err="1" smtClean="0"/>
              <a:t>Hsinchu</a:t>
            </a:r>
            <a:r>
              <a:rPr lang="en-US" sz="2000" dirty="0" smtClean="0"/>
              <a:t> Science Park or in Taipei will share his (her) personal experiences and their views and opinions in every class. (Q/A need to be prepared)</a:t>
            </a:r>
          </a:p>
          <a:p>
            <a:r>
              <a:rPr lang="en-US" sz="2200" b="0" dirty="0" smtClean="0"/>
              <a:t>Meet the Legend Speakers from Silicon Valley in California via YouTube </a:t>
            </a:r>
          </a:p>
          <a:p>
            <a:pPr marL="639762" lvl="1" indent="-342900"/>
            <a:r>
              <a:rPr lang="en-US" dirty="0" smtClean="0"/>
              <a:t>Several legend speaker such as Marissa Mayer (CEO for </a:t>
            </a:r>
            <a:r>
              <a:rPr lang="en-US" dirty="0" err="1" smtClean="0"/>
              <a:t>Yahoon</a:t>
            </a:r>
            <a:r>
              <a:rPr lang="en-US" dirty="0" smtClean="0"/>
              <a:t>!); Mark </a:t>
            </a:r>
            <a:r>
              <a:rPr lang="en-US" dirty="0" err="1" smtClean="0"/>
              <a:t>Zuckerberg</a:t>
            </a:r>
            <a:r>
              <a:rPr lang="en-US" dirty="0"/>
              <a:t> </a:t>
            </a:r>
            <a:r>
              <a:rPr lang="en-US" dirty="0" smtClean="0"/>
              <a:t>(Founder/CEO for Facebook),Larry Page,(CEO &amp; Founder of Google; and Henry Wang (VC) will share their experiences with us </a:t>
            </a:r>
            <a:r>
              <a:rPr lang="en-US" dirty="0" err="1" smtClean="0"/>
              <a:t>viaYoutube</a:t>
            </a:r>
            <a:r>
              <a:rPr lang="en-US" dirty="0" smtClean="0"/>
              <a:t> during our class</a:t>
            </a:r>
          </a:p>
          <a:p>
            <a:pPr marL="177800" indent="-174625"/>
            <a:r>
              <a:rPr lang="en-US" sz="2200" b="0" dirty="0" smtClean="0"/>
              <a:t>Video Clips with Music (3~5 minutes) at the end of each class </a:t>
            </a:r>
          </a:p>
          <a:p>
            <a:pPr marL="3175" indent="0">
              <a:buNone/>
            </a:pPr>
            <a:endParaRPr lang="en-US" sz="2600" dirty="0" smtClean="0"/>
          </a:p>
          <a:p>
            <a:pPr marL="296862" lvl="1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296862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Evaluation of Tech-based IPRs and how to monetize it </a:t>
            </a:r>
          </a:p>
          <a:p>
            <a:pPr lvl="1"/>
            <a:r>
              <a:rPr lang="en-US" sz="2000" dirty="0" smtClean="0"/>
              <a:t>Negotiation, Game Theory, and Business Model</a:t>
            </a:r>
          </a:p>
          <a:p>
            <a:pPr lvl="1"/>
            <a:r>
              <a:rPr lang="en-US" sz="2000" dirty="0" smtClean="0"/>
              <a:t>Commercialization</a:t>
            </a:r>
          </a:p>
          <a:p>
            <a:pPr lvl="1"/>
            <a:r>
              <a:rPr lang="en-US" sz="2000" dirty="0" smtClean="0"/>
              <a:t>Class Discussions: One Case Study and one or two Movies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My wish: Prepare a promising business plan for your own start-up  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005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41300"/>
            <a:ext cx="8355012" cy="1143000"/>
          </a:xfrm>
        </p:spPr>
        <p:txBody>
          <a:bodyPr/>
          <a:lstStyle/>
          <a:p>
            <a:r>
              <a:rPr lang="en-US" altLang="zh-TW" sz="2700" b="0" dirty="0" smtClean="0">
                <a:ea typeface="新細明體" pitchFamily="18" charset="-120"/>
              </a:rPr>
              <a:t>Course Requirements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893763"/>
            <a:ext cx="7413625" cy="5684447"/>
          </a:xfrm>
        </p:spPr>
        <p:txBody>
          <a:bodyPr/>
          <a:lstStyle/>
          <a:p>
            <a:pPr marL="342900" indent="-342900"/>
            <a:r>
              <a:rPr lang="en-US" altLang="zh-TW" dirty="0" smtClean="0">
                <a:ea typeface="新細明體" pitchFamily="18" charset="-120"/>
              </a:rPr>
              <a:t>What are not required</a:t>
            </a:r>
          </a:p>
          <a:p>
            <a:pPr marL="635000" lvl="1" indent="-342900"/>
            <a:r>
              <a:rPr lang="en-US" altLang="zh-TW" dirty="0" smtClean="0">
                <a:ea typeface="新細明體" pitchFamily="18" charset="-120"/>
              </a:rPr>
              <a:t>No mid-term and final exams</a:t>
            </a:r>
          </a:p>
          <a:p>
            <a:pPr marL="635000" lvl="1" indent="-342900"/>
            <a:r>
              <a:rPr lang="en-US" altLang="zh-TW" dirty="0" smtClean="0">
                <a:ea typeface="新細明體" pitchFamily="18" charset="-120"/>
              </a:rPr>
              <a:t>Lots of class discussions and interactions 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18" charset="-120"/>
              </a:rPr>
              <a:t>(via English</a:t>
            </a:r>
            <a:r>
              <a:rPr lang="en-US" altLang="zh-TW" dirty="0" smtClean="0">
                <a:ea typeface="新細明體" pitchFamily="18" charset="-120"/>
              </a:rPr>
              <a:t>)</a:t>
            </a:r>
          </a:p>
          <a:p>
            <a:pPr marL="341313" indent="-342900"/>
            <a:r>
              <a:rPr lang="en-US" altLang="zh-TW" dirty="0" smtClean="0">
                <a:ea typeface="新細明體" pitchFamily="18" charset="-120"/>
              </a:rPr>
              <a:t>What are required</a:t>
            </a:r>
          </a:p>
          <a:p>
            <a:pPr marL="635000" lvl="1" indent="-342900"/>
            <a:r>
              <a:rPr lang="en-US" altLang="zh-TW" dirty="0" smtClean="0">
                <a:ea typeface="新細明體" pitchFamily="18" charset="-120"/>
              </a:rPr>
              <a:t>Every student is required to “actively” participate in class discussions that will start from today</a:t>
            </a:r>
          </a:p>
          <a:p>
            <a:pPr marL="911225" lvl="2" indent="-342900"/>
            <a:r>
              <a:rPr lang="en-US" altLang="zh-TW" dirty="0" smtClean="0">
                <a:ea typeface="新細明體" pitchFamily="18" charset="-120"/>
              </a:rPr>
              <a:t>Everyone is required to identify and define a problem she/he believes is important and explain why; refine/change the problem after each class; discuss it at the beginning of next class</a:t>
            </a:r>
          </a:p>
          <a:p>
            <a:pPr marL="636587" lvl="1" indent="-342900"/>
            <a:r>
              <a:rPr lang="en-US" altLang="zh-TW" dirty="0" smtClean="0">
                <a:ea typeface="新細明體" pitchFamily="18" charset="-120"/>
              </a:rPr>
              <a:t>Each of Students will be assigned to present </a:t>
            </a:r>
            <a:r>
              <a:rPr lang="en-US" altLang="zh-TW" dirty="0">
                <a:ea typeface="新細明體" pitchFamily="18" charset="-120"/>
              </a:rPr>
              <a:t>a</a:t>
            </a:r>
            <a:r>
              <a:rPr lang="en-US" altLang="zh-TW" dirty="0" smtClean="0">
                <a:ea typeface="新細明體" pitchFamily="18" charset="-120"/>
              </a:rPr>
              <a:t> technical (or business) paper </a:t>
            </a:r>
          </a:p>
          <a:p>
            <a:pPr marL="635000" lvl="1" indent="-342900"/>
            <a:r>
              <a:rPr lang="en-US" altLang="zh-TW" dirty="0" smtClean="0">
                <a:ea typeface="新細明體" pitchFamily="18" charset="-120"/>
              </a:rPr>
              <a:t>Every student is “hopefully” required to complete his (her) project</a:t>
            </a:r>
          </a:p>
          <a:p>
            <a:pPr marL="911225" lvl="2" indent="-342900"/>
            <a:r>
              <a:rPr lang="en-US" altLang="zh-TW" dirty="0" smtClean="0">
                <a:ea typeface="新細明體" pitchFamily="18" charset="-120"/>
              </a:rPr>
              <a:t>Students may use the topic they identified and defined, or</a:t>
            </a:r>
          </a:p>
          <a:p>
            <a:pPr marL="911225" lvl="2" indent="-342900"/>
            <a:r>
              <a:rPr lang="en-US" altLang="zh-TW" dirty="0" smtClean="0">
                <a:ea typeface="新細明體" pitchFamily="18" charset="-120"/>
              </a:rPr>
              <a:t>Project options I will suggest to you</a:t>
            </a:r>
          </a:p>
          <a:p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Final class presentations (optional)</a:t>
            </a:r>
          </a:p>
          <a:p>
            <a:pPr marL="292100" lvl="1" indent="0">
              <a:buNone/>
            </a:pPr>
            <a:r>
              <a:rPr lang="en-US" altLang="zh-TW" dirty="0" smtClean="0">
                <a:ea typeface="新細明體" pitchFamily="18" charset="-120"/>
              </a:rPr>
              <a:t> final term paper presentation (technical paper or business plan)</a:t>
            </a:r>
          </a:p>
          <a:p>
            <a:pPr marL="342900" indent="-342900"/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41300"/>
            <a:ext cx="8355012" cy="1143000"/>
          </a:xfrm>
        </p:spPr>
        <p:txBody>
          <a:bodyPr/>
          <a:lstStyle/>
          <a:p>
            <a:pPr algn="ctr"/>
            <a:r>
              <a:rPr lang="en-US" altLang="zh-TW" sz="2400" b="0" dirty="0" smtClean="0">
                <a:ea typeface="新細明體" pitchFamily="18" charset="-120"/>
              </a:rPr>
              <a:t>Some Ground Rules for Class Discussions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2360" y="855865"/>
            <a:ext cx="7413625" cy="5914370"/>
          </a:xfrm>
        </p:spPr>
        <p:txBody>
          <a:bodyPr/>
          <a:lstStyle/>
          <a:p>
            <a:r>
              <a:rPr lang="en-US" altLang="zh-TW" sz="2200" b="0" dirty="0" smtClean="0">
                <a:ea typeface="新細明體" pitchFamily="18" charset="-120"/>
              </a:rPr>
              <a:t>Free brain storming (I expect our class will be highly interactive and brain storm among us!)</a:t>
            </a:r>
          </a:p>
          <a:p>
            <a:r>
              <a:rPr lang="en-US" altLang="zh-TW" sz="2200" b="0" dirty="0" smtClean="0">
                <a:ea typeface="新細明體" pitchFamily="18" charset="-120"/>
              </a:rPr>
              <a:t>No ideas are bad ideas; No judgment on right or wrong for any idea</a:t>
            </a:r>
          </a:p>
          <a:p>
            <a:r>
              <a:rPr lang="en-US" altLang="zh-TW" sz="2200" b="0" dirty="0" smtClean="0">
                <a:ea typeface="新細明體" pitchFamily="18" charset="-120"/>
              </a:rPr>
              <a:t>I expect you to have YOUR own thoughts and ideas</a:t>
            </a:r>
          </a:p>
          <a:p>
            <a:r>
              <a:rPr lang="en-US" altLang="zh-TW" sz="2200" b="0" dirty="0" smtClean="0">
                <a:ea typeface="新細明體" pitchFamily="18" charset="-120"/>
              </a:rPr>
              <a:t>Will be highly encouraged to contribute your own thoughts toward identifying, formulating, defending, and finally solving problems</a:t>
            </a:r>
          </a:p>
          <a:p>
            <a:pPr marL="0" indent="0">
              <a:buNone/>
            </a:pPr>
            <a:r>
              <a:rPr lang="en-US" altLang="zh-TW" sz="2200" b="0" dirty="0" smtClean="0">
                <a:solidFill>
                  <a:srgbClr val="FF0000"/>
                </a:solidFill>
                <a:ea typeface="新細明體" pitchFamily="18" charset="-120"/>
              </a:rPr>
              <a:t>My Wish List:</a:t>
            </a:r>
            <a:endParaRPr lang="en-US" altLang="zh-TW" sz="2200" b="0" dirty="0">
              <a:solidFill>
                <a:srgbClr val="FF0000"/>
              </a:solidFill>
              <a:ea typeface="新細明體" pitchFamily="18" charset="-120"/>
            </a:endParaRPr>
          </a:p>
          <a:p>
            <a:r>
              <a:rPr lang="en-US" altLang="zh-TW" sz="2200" b="0" dirty="0" smtClean="0">
                <a:solidFill>
                  <a:srgbClr val="FF0000"/>
                </a:solidFill>
                <a:ea typeface="新細明體" pitchFamily="18" charset="-120"/>
              </a:rPr>
              <a:t>A few conference papers for submissions will be expected by the end of this class (technical </a:t>
            </a:r>
            <a:r>
              <a:rPr lang="en-US" altLang="zh-TW" sz="2200" b="0" dirty="0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200" b="0" dirty="0" smtClean="0">
                <a:solidFill>
                  <a:srgbClr val="FF0000"/>
                </a:solidFill>
                <a:ea typeface="新細明體" pitchFamily="18" charset="-120"/>
              </a:rPr>
              <a:t>rack)</a:t>
            </a:r>
          </a:p>
          <a:p>
            <a:r>
              <a:rPr lang="en-US" altLang="zh-TW" sz="2200" b="0" dirty="0">
                <a:solidFill>
                  <a:srgbClr val="FF0000"/>
                </a:solidFill>
                <a:ea typeface="新細明體" pitchFamily="18" charset="-120"/>
              </a:rPr>
              <a:t>T</a:t>
            </a:r>
            <a:r>
              <a:rPr lang="en-US" altLang="zh-TW" sz="2200" b="0" dirty="0" smtClean="0">
                <a:solidFill>
                  <a:srgbClr val="FF0000"/>
                </a:solidFill>
                <a:ea typeface="新細明體" pitchFamily="18" charset="-120"/>
              </a:rPr>
              <a:t>o have at least one business plan from you (business track)</a:t>
            </a:r>
          </a:p>
          <a:p>
            <a:pPr marL="342900" indent="-342900"/>
            <a:endParaRPr lang="en-US" altLang="zh-TW" dirty="0" smtClean="0">
              <a:ea typeface="新細明體" pitchFamily="18" charset="-120"/>
            </a:endParaRPr>
          </a:p>
          <a:p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894270"/>
            <a:ext cx="7527222" cy="518268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 smtClean="0">
                <a:ea typeface="MS PGothic" pitchFamily="34" charset="-128"/>
              </a:rPr>
              <a:t>Instructor: Prof. T. Russell Hsing</a:t>
            </a:r>
            <a:endParaRPr lang="en-US" altLang="ja-JP" b="0" dirty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b="0" dirty="0">
                <a:ea typeface="MS PGothic" pitchFamily="34" charset="-128"/>
              </a:rPr>
              <a:t>Teaching Assistant: Jack Wei-Chen </a:t>
            </a:r>
            <a:r>
              <a:rPr lang="en-US" altLang="ja-JP" b="0" dirty="0" smtClean="0">
                <a:ea typeface="MS PGothic" pitchFamily="34" charset="-128"/>
              </a:rPr>
              <a:t>Lee (</a:t>
            </a:r>
            <a:r>
              <a:rPr lang="en-US" altLang="ja-JP" sz="2000" b="0" dirty="0" smtClean="0">
                <a:ea typeface="MS PGothic" pitchFamily="34" charset="-128"/>
              </a:rPr>
              <a:t>CS College)</a:t>
            </a:r>
          </a:p>
          <a:p>
            <a:pPr marL="0" indent="0">
              <a:buNone/>
            </a:pPr>
            <a:r>
              <a:rPr lang="en-US" altLang="ja-JP" b="0" dirty="0" smtClean="0">
                <a:ea typeface="MS PGothic" pitchFamily="34" charset="-128"/>
              </a:rPr>
              <a:t>Teaching Assistant:  William Chang (</a:t>
            </a:r>
            <a:r>
              <a:rPr lang="en-US" altLang="ja-JP" sz="2000" b="0" dirty="0" smtClean="0">
                <a:ea typeface="MS PGothic" pitchFamily="34" charset="-128"/>
              </a:rPr>
              <a:t>Management School)</a:t>
            </a:r>
          </a:p>
          <a:p>
            <a:pPr marL="0" indent="0">
              <a:buNone/>
            </a:pPr>
            <a:r>
              <a:rPr lang="en-US" altLang="ja-JP" b="0" dirty="0" smtClean="0">
                <a:solidFill>
                  <a:srgbClr val="FF0000"/>
                </a:solidFill>
                <a:ea typeface="MS PGothic" pitchFamily="34" charset="-128"/>
              </a:rPr>
              <a:t>Web-side: https://wire.cs.nctu.tw/ICT-lecture/</a:t>
            </a:r>
            <a:endParaRPr lang="en-US" altLang="ja-JP" b="0" dirty="0">
              <a:solidFill>
                <a:srgbClr val="FF0000"/>
              </a:solidFill>
              <a:ea typeface="MS PGothic" pitchFamily="34" charset="-128"/>
            </a:endParaRPr>
          </a:p>
          <a:p>
            <a:pPr marL="0" indent="0"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b="0" dirty="0" smtClean="0">
                <a:ea typeface="MS PGothic" pitchFamily="34" charset="-128"/>
              </a:rPr>
              <a:t>My Office: Room 625, Engineering Building No. 3</a:t>
            </a:r>
          </a:p>
          <a:p>
            <a:pPr marL="0" indent="0">
              <a:buNone/>
            </a:pPr>
            <a:r>
              <a:rPr lang="en-US" altLang="ja-JP" b="0" dirty="0" smtClean="0">
                <a:ea typeface="MS PGothic" pitchFamily="34" charset="-128"/>
              </a:rPr>
              <a:t>My </a:t>
            </a:r>
            <a:r>
              <a:rPr lang="en-US" altLang="ja-JP" b="0" dirty="0" smtClean="0">
                <a:ea typeface="MS PGothic" pitchFamily="34" charset="-128"/>
              </a:rPr>
              <a:t>cell phone number: 0938 408 118</a:t>
            </a:r>
          </a:p>
          <a:p>
            <a:pPr marL="0" indent="0">
              <a:buNone/>
            </a:pPr>
            <a:r>
              <a:rPr lang="en-US" altLang="ja-JP" b="0" dirty="0" smtClean="0">
                <a:ea typeface="MS PGothic" pitchFamily="34" charset="-128"/>
              </a:rPr>
              <a:t>My </a:t>
            </a:r>
            <a:r>
              <a:rPr lang="en-US" altLang="ja-JP" b="0" dirty="0" smtClean="0">
                <a:ea typeface="MS PGothic" pitchFamily="34" charset="-128"/>
              </a:rPr>
              <a:t>email:  </a:t>
            </a:r>
            <a:r>
              <a:rPr lang="en-US" altLang="ja-JP" b="0" dirty="0" smtClean="0">
                <a:ea typeface="MS PGothic" pitchFamily="34" charset="-128"/>
              </a:rPr>
              <a:t>thsing@ieee.org</a:t>
            </a:r>
            <a:endParaRPr lang="en-US" altLang="ja-JP" b="0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b="0" dirty="0">
                <a:ea typeface="MS PGothic" pitchFamily="34" charset="-128"/>
              </a:rPr>
              <a:t> </a:t>
            </a:r>
            <a:r>
              <a:rPr lang="en-US" altLang="ja-JP" b="0" dirty="0" smtClean="0">
                <a:ea typeface="MS PGothic" pitchFamily="34" charset="-128"/>
              </a:rPr>
              <a:t>                  </a:t>
            </a:r>
            <a:r>
              <a:rPr lang="en-US" altLang="ja-JP" b="0" dirty="0" smtClean="0">
                <a:ea typeface="MS PGothic" pitchFamily="34" charset="-128"/>
              </a:rPr>
              <a:t> </a:t>
            </a:r>
            <a:endParaRPr lang="en-US" altLang="ja-JP" b="0" dirty="0" smtClean="0">
              <a:ea typeface="MS PGothic" pitchFamily="34" charset="-128"/>
            </a:endParaRPr>
          </a:p>
          <a:p>
            <a:pPr marL="0" indent="0">
              <a:buNone/>
            </a:pPr>
            <a:endParaRPr lang="en-US" altLang="ja-JP" b="0" dirty="0">
              <a:ea typeface="MS PGothic" pitchFamily="34" charset="-128"/>
            </a:endParaRPr>
          </a:p>
          <a:p>
            <a:pPr marL="0" indent="0"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pPr marL="0" indent="0">
              <a:buNone/>
            </a:pPr>
            <a:endParaRPr lang="en-US" altLang="ja-JP" dirty="0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04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3035300" y="2122488"/>
            <a:ext cx="3108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Let’s Roll,</a:t>
            </a:r>
          </a:p>
          <a:p>
            <a:r>
              <a:rPr lang="en-US" sz="5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Thanks </a:t>
            </a:r>
            <a:r>
              <a:rPr lang="en-US" sz="5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pttemplate_let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CC"/>
      </a:accent1>
      <a:accent2>
        <a:srgbClr val="AF4187"/>
      </a:accent2>
      <a:accent3>
        <a:srgbClr val="FFFFFF"/>
      </a:accent3>
      <a:accent4>
        <a:srgbClr val="000000"/>
      </a:accent4>
      <a:accent5>
        <a:srgbClr val="AAADE2"/>
      </a:accent5>
      <a:accent6>
        <a:srgbClr val="9E3A7A"/>
      </a:accent6>
      <a:hlink>
        <a:srgbClr val="008282"/>
      </a:hlink>
      <a:folHlink>
        <a:srgbClr val="E6A046"/>
      </a:folHlink>
    </a:clrScheme>
    <a:fontScheme name="2_ppttemplate_let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pttemplate_lett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19034</TotalTime>
  <Words>778</Words>
  <Application>Microsoft Office PowerPoint</Application>
  <PresentationFormat>On-screen Show (4:3)</PresentationFormat>
  <Paragraphs>96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2_ppttemplate_letter</vt:lpstr>
      <vt:lpstr>Technology Entrepreneurship: Curiosity, Opportunity, Risk, and Money  L1.c- Course Introduction &amp; Ground Rules </vt:lpstr>
      <vt:lpstr>Expectations and Class Schedule (Tuesday,8:00am-10:00pm)</vt:lpstr>
      <vt:lpstr>Course Objectives </vt:lpstr>
      <vt:lpstr>Class Flow and Logistics</vt:lpstr>
      <vt:lpstr>Course Requirements</vt:lpstr>
      <vt:lpstr>Some Ground Rules for Class Discussions</vt:lpstr>
      <vt:lpstr>PowerPoint Presentation</vt:lpstr>
      <vt:lpstr>PowerPoint Presentation</vt:lpstr>
    </vt:vector>
  </TitlesOfParts>
  <Company>Telcordia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Book</dc:title>
  <dc:creator>Peggy Simpson</dc:creator>
  <cp:lastModifiedBy>thsing</cp:lastModifiedBy>
  <cp:revision>1118</cp:revision>
  <cp:lastPrinted>1999-07-30T17:17:22Z</cp:lastPrinted>
  <dcterms:created xsi:type="dcterms:W3CDTF">2002-12-12T17:06:05Z</dcterms:created>
  <dcterms:modified xsi:type="dcterms:W3CDTF">2013-07-19T23:15:41Z</dcterms:modified>
</cp:coreProperties>
</file>